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10693400" cy="151257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E4F"/>
    <a:srgbClr val="E8B463"/>
    <a:srgbClr val="124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D32F98-B1D3-639D-FAD4-24D2A8F217A4}" v="883" dt="2026-01-06T11:51:15.6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8" /><Relationship Type="http://schemas.openxmlformats.org/officeDocument/2006/relationships/customXml" Target="../customXml/item3.xml" Id="rId3" /><Relationship Type="http://schemas.openxmlformats.org/officeDocument/2006/relationships/viewProps" Target="viewProps.xml" Id="rId7" /><Relationship Type="http://schemas.openxmlformats.org/officeDocument/2006/relationships/customXml" Target="../customXml/item2.xml" Id="rId2" /><Relationship Type="http://schemas.openxmlformats.org/officeDocument/2006/relationships/customXml" Target="../customXml/item1.xml" Id="rId1" /><Relationship Type="http://schemas.openxmlformats.org/officeDocument/2006/relationships/presProps" Target="presProps.xml" Id="rId6" /><Relationship Type="http://schemas.microsoft.com/office/2015/10/relationships/revisionInfo" Target="revisionInfo.xml" Id="rId11" /><Relationship Type="http://schemas.openxmlformats.org/officeDocument/2006/relationships/slide" Target="slides/slide1.xml" Id="rId5" /><Relationship Type="http://schemas.openxmlformats.org/officeDocument/2006/relationships/slideMaster" Target="slideMasters/slideMaster1.xml" Id="rId4" /><Relationship Type="http://schemas.openxmlformats.org/officeDocument/2006/relationships/tableStyles" Target="tableStyles.xml" Id="rId9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428096F0-A236-F042-A955-F91E8CA8F893}"/>
              </a:ext>
            </a:extLst>
          </p:cNvPr>
          <p:cNvSpPr txBox="1"/>
          <p:nvPr userDrawn="1"/>
        </p:nvSpPr>
        <p:spPr>
          <a:xfrm>
            <a:off x="6954290" y="14093721"/>
            <a:ext cx="3370579" cy="6096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40"/>
              </a:spcBef>
            </a:pPr>
            <a:r>
              <a:rPr sz="2000" b="1" spc="-5">
                <a:solidFill>
                  <a:srgbClr val="00A8A8"/>
                </a:solidFill>
                <a:latin typeface="Lato"/>
                <a:cs typeface="Lato"/>
              </a:rPr>
              <a:t>Inspiring and preparing</a:t>
            </a:r>
            <a:r>
              <a:rPr sz="2000" b="1" spc="-75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5">
                <a:solidFill>
                  <a:srgbClr val="00A8A8"/>
                </a:solidFill>
                <a:latin typeface="Lato"/>
                <a:cs typeface="Lato"/>
              </a:rPr>
              <a:t>young  </a:t>
            </a:r>
            <a:r>
              <a:rPr sz="2000" b="1">
                <a:solidFill>
                  <a:srgbClr val="00A8A8"/>
                </a:solidFill>
                <a:latin typeface="Lato"/>
                <a:cs typeface="Lato"/>
              </a:rPr>
              <a:t>people </a:t>
            </a:r>
            <a:r>
              <a:rPr sz="2000" b="1" spc="-10">
                <a:solidFill>
                  <a:srgbClr val="00A8A8"/>
                </a:solidFill>
                <a:latin typeface="Lato"/>
                <a:cs typeface="Lato"/>
              </a:rPr>
              <a:t>for </a:t>
            </a:r>
            <a:r>
              <a:rPr sz="2000" b="1">
                <a:solidFill>
                  <a:srgbClr val="00A8A8"/>
                </a:solidFill>
                <a:latin typeface="Lato"/>
                <a:cs typeface="Lato"/>
              </a:rPr>
              <a:t>the </a:t>
            </a:r>
            <a:r>
              <a:rPr sz="2000" b="1" spc="-10">
                <a:solidFill>
                  <a:srgbClr val="00A8A8"/>
                </a:solidFill>
                <a:latin typeface="Lato"/>
                <a:cs typeface="Lato"/>
              </a:rPr>
              <a:t>world </a:t>
            </a:r>
            <a:r>
              <a:rPr sz="2000" b="1" spc="-15">
                <a:solidFill>
                  <a:srgbClr val="00A8A8"/>
                </a:solidFill>
                <a:latin typeface="Lato"/>
                <a:cs typeface="Lato"/>
              </a:rPr>
              <a:t>of</a:t>
            </a:r>
            <a:r>
              <a:rPr sz="2000" b="1" spc="-215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sz="2000" b="1" spc="-10">
                <a:solidFill>
                  <a:srgbClr val="00A8A8"/>
                </a:solidFill>
                <a:latin typeface="Lato"/>
                <a:cs typeface="Lato"/>
              </a:rPr>
              <a:t>work.</a:t>
            </a:r>
            <a:endParaRPr sz="2000">
              <a:latin typeface="Lato"/>
              <a:cs typeface="Lato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DDACBDB-6D4B-7E46-92A1-D678733C5166}"/>
              </a:ext>
            </a:extLst>
          </p:cNvPr>
          <p:cNvSpPr/>
          <p:nvPr userDrawn="1"/>
        </p:nvSpPr>
        <p:spPr>
          <a:xfrm>
            <a:off x="7994519" y="457184"/>
            <a:ext cx="2119366" cy="8596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E7924D7A-B8F8-254B-817B-278BAACD5E40}"/>
              </a:ext>
            </a:extLst>
          </p:cNvPr>
          <p:cNvSpPr txBox="1"/>
          <p:nvPr userDrawn="1"/>
        </p:nvSpPr>
        <p:spPr>
          <a:xfrm>
            <a:off x="615999" y="1681312"/>
            <a:ext cx="4676775" cy="35137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1400" b="1" spc="-5">
                <a:solidFill>
                  <a:srgbClr val="ED6E4F"/>
                </a:solidFill>
                <a:latin typeface="Lato"/>
                <a:cs typeface="Lato"/>
              </a:rPr>
              <a:t>Vision</a:t>
            </a:r>
            <a:r>
              <a:rPr sz="1400" b="1" spc="-10">
                <a:solidFill>
                  <a:srgbClr val="ED6E4F"/>
                </a:solidFill>
                <a:latin typeface="Lato"/>
                <a:cs typeface="Lato"/>
              </a:rPr>
              <a:t> Statement</a:t>
            </a:r>
            <a:endParaRPr sz="140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F2FBBE9-386E-404A-A160-83460E8DA111}"/>
              </a:ext>
            </a:extLst>
          </p:cNvPr>
          <p:cNvSpPr/>
          <p:nvPr userDrawn="1"/>
        </p:nvSpPr>
        <p:spPr>
          <a:xfrm>
            <a:off x="488950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3FF1E5F-EA17-674F-B636-6F36327B8D6B}"/>
              </a:ext>
            </a:extLst>
          </p:cNvPr>
          <p:cNvSpPr/>
          <p:nvPr userDrawn="1"/>
        </p:nvSpPr>
        <p:spPr>
          <a:xfrm>
            <a:off x="708113" y="2878898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294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58B1C4B-4686-8D4C-9C4A-A7127A9AF675}"/>
              </a:ext>
            </a:extLst>
          </p:cNvPr>
          <p:cNvSpPr/>
          <p:nvPr userDrawn="1"/>
        </p:nvSpPr>
        <p:spPr>
          <a:xfrm>
            <a:off x="5503104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000C49C9-5A8D-A34D-A97C-BE2A2064162F}"/>
              </a:ext>
            </a:extLst>
          </p:cNvPr>
          <p:cNvSpPr/>
          <p:nvPr userDrawn="1"/>
        </p:nvSpPr>
        <p:spPr>
          <a:xfrm>
            <a:off x="645646" y="1711072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4638294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670E8E9-DAC9-3145-A679-6897061A7D8D}"/>
              </a:ext>
            </a:extLst>
          </p:cNvPr>
          <p:cNvSpPr/>
          <p:nvPr userDrawn="1"/>
        </p:nvSpPr>
        <p:spPr>
          <a:xfrm>
            <a:off x="488950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0" y="0"/>
                </a:moveTo>
                <a:lnTo>
                  <a:pt x="0" y="88861"/>
                </a:lnTo>
                <a:lnTo>
                  <a:pt x="94221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26E02A2-F3E4-EE4B-AB62-C1E87863D051}"/>
              </a:ext>
            </a:extLst>
          </p:cNvPr>
          <p:cNvSpPr/>
          <p:nvPr userDrawn="1"/>
        </p:nvSpPr>
        <p:spPr>
          <a:xfrm>
            <a:off x="5408879" y="2790035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0" y="88861"/>
                </a:moveTo>
                <a:lnTo>
                  <a:pt x="94221" y="88861"/>
                </a:lnTo>
                <a:lnTo>
                  <a:pt x="94221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D2B2700-CEA8-B84C-8B04-80664C4527BD}"/>
              </a:ext>
            </a:extLst>
          </p:cNvPr>
          <p:cNvSpPr/>
          <p:nvPr userDrawn="1"/>
        </p:nvSpPr>
        <p:spPr>
          <a:xfrm>
            <a:off x="5408879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4" h="88900">
                <a:moveTo>
                  <a:pt x="94221" y="88861"/>
                </a:moveTo>
                <a:lnTo>
                  <a:pt x="94221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09C6D168-F1B0-F543-8DA3-38535AACFF5B}"/>
              </a:ext>
            </a:extLst>
          </p:cNvPr>
          <p:cNvSpPr/>
          <p:nvPr userDrawn="1"/>
        </p:nvSpPr>
        <p:spPr>
          <a:xfrm>
            <a:off x="488950" y="1711069"/>
            <a:ext cx="94615" cy="88900"/>
          </a:xfrm>
          <a:custGeom>
            <a:avLst/>
            <a:gdLst/>
            <a:ahLst/>
            <a:cxnLst/>
            <a:rect l="l" t="t" r="r" b="b"/>
            <a:pathLst>
              <a:path w="94615" h="88900">
                <a:moveTo>
                  <a:pt x="94221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7ACB79AF-354E-4247-A9A6-AAC2012E1987}"/>
              </a:ext>
            </a:extLst>
          </p:cNvPr>
          <p:cNvSpPr txBox="1"/>
          <p:nvPr userDrawn="1"/>
        </p:nvSpPr>
        <p:spPr>
          <a:xfrm>
            <a:off x="6743827" y="3120520"/>
            <a:ext cx="39484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2000" b="1" spc="-25">
                <a:solidFill>
                  <a:srgbClr val="FFFFFF"/>
                </a:solidFill>
                <a:latin typeface="Lato"/>
                <a:cs typeface="Lato"/>
              </a:rPr>
              <a:t>Key </a:t>
            </a:r>
            <a:r>
              <a:rPr sz="2000" b="1">
                <a:solidFill>
                  <a:srgbClr val="FFFFFF"/>
                </a:solidFill>
                <a:latin typeface="Lato"/>
                <a:cs typeface="Lato"/>
              </a:rPr>
              <a:t>Events </a:t>
            </a:r>
            <a:r>
              <a:rPr sz="2000" b="1" spc="10">
                <a:solidFill>
                  <a:srgbClr val="FFFFFF"/>
                </a:solidFill>
                <a:latin typeface="Lato"/>
                <a:cs typeface="Lato"/>
              </a:rPr>
              <a:t>and</a:t>
            </a:r>
            <a:r>
              <a:rPr sz="2000" b="1" spc="7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5">
                <a:solidFill>
                  <a:srgbClr val="FFFFFF"/>
                </a:solidFill>
                <a:latin typeface="Lato"/>
                <a:cs typeface="Lato"/>
              </a:rPr>
              <a:t>Experiences</a:t>
            </a:r>
            <a:endParaRPr sz="2000">
              <a:latin typeface="Lato"/>
              <a:cs typeface="Lato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47761EC7-FF61-124A-8F2D-F7976065E936}"/>
              </a:ext>
            </a:extLst>
          </p:cNvPr>
          <p:cNvSpPr txBox="1"/>
          <p:nvPr userDrawn="1"/>
        </p:nvSpPr>
        <p:spPr>
          <a:xfrm>
            <a:off x="0" y="3099184"/>
            <a:ext cx="6579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</a:pPr>
            <a:r>
              <a:rPr sz="2000" b="1" spc="10">
                <a:solidFill>
                  <a:srgbClr val="FFFFFF"/>
                </a:solidFill>
                <a:latin typeface="Lato"/>
                <a:cs typeface="Lato"/>
              </a:rPr>
              <a:t>Milestones and Learning</a:t>
            </a:r>
            <a:r>
              <a:rPr sz="2000" b="1" spc="85">
                <a:solidFill>
                  <a:srgbClr val="FFFFFF"/>
                </a:solidFill>
                <a:latin typeface="Lato"/>
                <a:cs typeface="Lato"/>
              </a:rPr>
              <a:t> </a:t>
            </a:r>
            <a:r>
              <a:rPr sz="2000" b="1" spc="10">
                <a:solidFill>
                  <a:srgbClr val="FFFFFF"/>
                </a:solidFill>
                <a:latin typeface="Lato"/>
                <a:cs typeface="Lato"/>
              </a:rPr>
              <a:t>Outcomes</a:t>
            </a:r>
            <a:endParaRPr sz="2000">
              <a:latin typeface="Lato"/>
              <a:cs typeface="Lato"/>
            </a:endParaRPr>
          </a:p>
        </p:txBody>
      </p:sp>
      <p:sp>
        <p:nvSpPr>
          <p:cNvPr id="29" name="object 26">
            <a:extLst>
              <a:ext uri="{FF2B5EF4-FFF2-40B4-BE49-F238E27FC236}">
                <a16:creationId xmlns:a16="http://schemas.microsoft.com/office/drawing/2014/main" id="{1A0E5446-9813-E845-9137-779166FD706C}"/>
              </a:ext>
            </a:extLst>
          </p:cNvPr>
          <p:cNvSpPr txBox="1"/>
          <p:nvPr userDrawn="1"/>
        </p:nvSpPr>
        <p:spPr>
          <a:xfrm>
            <a:off x="7701982" y="1803449"/>
            <a:ext cx="889635" cy="926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>
                <a:solidFill>
                  <a:srgbClr val="ED6E4F"/>
                </a:solidFill>
                <a:latin typeface="Lato"/>
                <a:cs typeface="Lato"/>
              </a:rPr>
              <a:t>Contact:</a:t>
            </a:r>
            <a:endParaRPr sz="1400">
              <a:solidFill>
                <a:srgbClr val="ED6E4F"/>
              </a:solidFill>
              <a:latin typeface="Lato"/>
              <a:cs typeface="Lato"/>
            </a:endParaRPr>
          </a:p>
          <a:p>
            <a:pPr marL="12700" marR="5080">
              <a:lnSpc>
                <a:spcPct val="174700"/>
              </a:lnSpc>
            </a:pPr>
            <a:r>
              <a:rPr sz="1400" b="1" spc="-10">
                <a:solidFill>
                  <a:srgbClr val="ED6E4F"/>
                </a:solidFill>
                <a:latin typeface="Lato"/>
                <a:cs typeface="Lato"/>
              </a:rPr>
              <a:t>Email:  </a:t>
            </a:r>
            <a:r>
              <a:rPr sz="1400" b="1" spc="-170">
                <a:solidFill>
                  <a:srgbClr val="ED6E4F"/>
                </a:solidFill>
                <a:latin typeface="Lato"/>
                <a:cs typeface="Lato"/>
              </a:rPr>
              <a:t>T</a:t>
            </a:r>
            <a:r>
              <a:rPr sz="1400" b="1">
                <a:solidFill>
                  <a:srgbClr val="ED6E4F"/>
                </a:solidFill>
                <a:latin typeface="Lato"/>
                <a:cs typeface="Lato"/>
              </a:rPr>
              <a:t>elephone:</a:t>
            </a:r>
            <a:endParaRPr sz="140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0" name="object 27">
            <a:extLst>
              <a:ext uri="{FF2B5EF4-FFF2-40B4-BE49-F238E27FC236}">
                <a16:creationId xmlns:a16="http://schemas.microsoft.com/office/drawing/2014/main" id="{0AB46DDF-55E9-9A4D-9BA7-0A9A3395099D}"/>
              </a:ext>
            </a:extLst>
          </p:cNvPr>
          <p:cNvSpPr/>
          <p:nvPr userDrawn="1"/>
        </p:nvSpPr>
        <p:spPr>
          <a:xfrm>
            <a:off x="7574932" y="1914164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0"/>
                </a:moveTo>
                <a:lnTo>
                  <a:pt x="0" y="818756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8">
            <a:extLst>
              <a:ext uri="{FF2B5EF4-FFF2-40B4-BE49-F238E27FC236}">
                <a16:creationId xmlns:a16="http://schemas.microsoft.com/office/drawing/2014/main" id="{0F7521D8-CA1F-B044-ACDE-F84E803FF8D6}"/>
              </a:ext>
            </a:extLst>
          </p:cNvPr>
          <p:cNvSpPr/>
          <p:nvPr userDrawn="1"/>
        </p:nvSpPr>
        <p:spPr>
          <a:xfrm>
            <a:off x="7805442" y="2878900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0" y="0"/>
                </a:moveTo>
                <a:lnTo>
                  <a:pt x="2233345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9">
            <a:extLst>
              <a:ext uri="{FF2B5EF4-FFF2-40B4-BE49-F238E27FC236}">
                <a16:creationId xmlns:a16="http://schemas.microsoft.com/office/drawing/2014/main" id="{F9DF9EC5-765B-8B4C-BB4E-837A951A0061}"/>
              </a:ext>
            </a:extLst>
          </p:cNvPr>
          <p:cNvSpPr/>
          <p:nvPr userDrawn="1"/>
        </p:nvSpPr>
        <p:spPr>
          <a:xfrm>
            <a:off x="10203050" y="1857050"/>
            <a:ext cx="0" cy="819150"/>
          </a:xfrm>
          <a:custGeom>
            <a:avLst/>
            <a:gdLst/>
            <a:ahLst/>
            <a:cxnLst/>
            <a:rect l="l" t="t" r="r" b="b"/>
            <a:pathLst>
              <a:path h="819150">
                <a:moveTo>
                  <a:pt x="0" y="818756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0">
            <a:extLst>
              <a:ext uri="{FF2B5EF4-FFF2-40B4-BE49-F238E27FC236}">
                <a16:creationId xmlns:a16="http://schemas.microsoft.com/office/drawing/2014/main" id="{914C3517-02D7-1341-9FA3-B04AD04528E7}"/>
              </a:ext>
            </a:extLst>
          </p:cNvPr>
          <p:cNvSpPr/>
          <p:nvPr userDrawn="1"/>
        </p:nvSpPr>
        <p:spPr>
          <a:xfrm>
            <a:off x="7739193" y="1711072"/>
            <a:ext cx="2233930" cy="0"/>
          </a:xfrm>
          <a:custGeom>
            <a:avLst/>
            <a:gdLst/>
            <a:ahLst/>
            <a:cxnLst/>
            <a:rect l="l" t="t" r="r" b="b"/>
            <a:pathLst>
              <a:path w="2233929">
                <a:moveTo>
                  <a:pt x="2233345" y="0"/>
                </a:move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1">
            <a:extLst>
              <a:ext uri="{FF2B5EF4-FFF2-40B4-BE49-F238E27FC236}">
                <a16:creationId xmlns:a16="http://schemas.microsoft.com/office/drawing/2014/main" id="{52DA543E-D60B-8244-8363-3DE2EEB3267E}"/>
              </a:ext>
            </a:extLst>
          </p:cNvPr>
          <p:cNvSpPr/>
          <p:nvPr userDrawn="1"/>
        </p:nvSpPr>
        <p:spPr>
          <a:xfrm>
            <a:off x="757493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0"/>
                </a:moveTo>
                <a:lnTo>
                  <a:pt x="0" y="88861"/>
                </a:lnTo>
                <a:lnTo>
                  <a:pt x="98005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2">
            <a:extLst>
              <a:ext uri="{FF2B5EF4-FFF2-40B4-BE49-F238E27FC236}">
                <a16:creationId xmlns:a16="http://schemas.microsoft.com/office/drawing/2014/main" id="{3FD5DE39-AE5C-884E-BBE4-BA8EE2D9295D}"/>
              </a:ext>
            </a:extLst>
          </p:cNvPr>
          <p:cNvSpPr/>
          <p:nvPr userDrawn="1"/>
        </p:nvSpPr>
        <p:spPr>
          <a:xfrm>
            <a:off x="10105052" y="2790035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0" y="88861"/>
                </a:moveTo>
                <a:lnTo>
                  <a:pt x="97993" y="88861"/>
                </a:lnTo>
                <a:lnTo>
                  <a:pt x="97993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3">
            <a:extLst>
              <a:ext uri="{FF2B5EF4-FFF2-40B4-BE49-F238E27FC236}">
                <a16:creationId xmlns:a16="http://schemas.microsoft.com/office/drawing/2014/main" id="{10932660-EA21-B840-9D12-FA2607AF8DBA}"/>
              </a:ext>
            </a:extLst>
          </p:cNvPr>
          <p:cNvSpPr/>
          <p:nvPr userDrawn="1"/>
        </p:nvSpPr>
        <p:spPr>
          <a:xfrm>
            <a:off x="1010505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7993" y="88861"/>
                </a:moveTo>
                <a:lnTo>
                  <a:pt x="97993" y="0"/>
                </a:lnTo>
                <a:lnTo>
                  <a:pt x="0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4">
            <a:extLst>
              <a:ext uri="{FF2B5EF4-FFF2-40B4-BE49-F238E27FC236}">
                <a16:creationId xmlns:a16="http://schemas.microsoft.com/office/drawing/2014/main" id="{C296ED71-5553-2A46-A284-7A502BDFF6B2}"/>
              </a:ext>
            </a:extLst>
          </p:cNvPr>
          <p:cNvSpPr/>
          <p:nvPr userDrawn="1"/>
        </p:nvSpPr>
        <p:spPr>
          <a:xfrm>
            <a:off x="7574932" y="1711069"/>
            <a:ext cx="98425" cy="88900"/>
          </a:xfrm>
          <a:custGeom>
            <a:avLst/>
            <a:gdLst/>
            <a:ahLst/>
            <a:cxnLst/>
            <a:rect l="l" t="t" r="r" b="b"/>
            <a:pathLst>
              <a:path w="98425" h="88900">
                <a:moveTo>
                  <a:pt x="98005" y="0"/>
                </a:moveTo>
                <a:lnTo>
                  <a:pt x="0" y="0"/>
                </a:lnTo>
                <a:lnTo>
                  <a:pt x="0" y="88861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F0538BD-5E55-CF4F-B16D-AAB6F472BE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B7975CAF-E46F-2146-A09B-05E42AB59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331935A-F3D2-7945-B4D2-75DD62813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14484511-6E0E-AE46-89B7-307003976A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DA8DF7AD-C705-1144-8217-65167262D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CAADAC6D-1E17-A047-ADAE-F1F33CE132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4178" y="4175455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0E72D035-513B-B24A-B68A-A16D6D296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12993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7" name="Text Placeholder 39">
            <a:extLst>
              <a:ext uri="{FF2B5EF4-FFF2-40B4-BE49-F238E27FC236}">
                <a16:creationId xmlns:a16="http://schemas.microsoft.com/office/drawing/2014/main" id="{D471BDEE-01BC-BB4F-B8C8-175B4A3AA4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4178" y="812437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8" name="Text Placeholder 39">
            <a:extLst>
              <a:ext uri="{FF2B5EF4-FFF2-40B4-BE49-F238E27FC236}">
                <a16:creationId xmlns:a16="http://schemas.microsoft.com/office/drawing/2014/main" id="{807A3845-F846-9B49-9B9A-565E03FE991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60578" y="10199358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5F853164-F295-D248-9FA5-D775C8EBFF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54178" y="12178664"/>
            <a:ext cx="3105150" cy="1209515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4A9AE2FF-71D1-C543-A641-0CCEC237D45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7740" y="2125789"/>
            <a:ext cx="4646575" cy="617389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1" name="Text Placeholder 39">
            <a:extLst>
              <a:ext uri="{FF2B5EF4-FFF2-40B4-BE49-F238E27FC236}">
                <a16:creationId xmlns:a16="http://schemas.microsoft.com/office/drawing/2014/main" id="{05EC7F9A-3A65-6440-A94C-115BAEC1686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71628" y="1875320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52" name="Text Placeholder 39">
            <a:extLst>
              <a:ext uri="{FF2B5EF4-FFF2-40B4-BE49-F238E27FC236}">
                <a16:creationId xmlns:a16="http://schemas.microsoft.com/office/drawing/2014/main" id="{2E36C075-057D-514E-8E2E-DE54F47EFB9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72238" y="2173358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</a:t>
            </a:r>
          </a:p>
        </p:txBody>
      </p:sp>
      <p:sp>
        <p:nvSpPr>
          <p:cNvPr id="53" name="Text Placeholder 39">
            <a:extLst>
              <a:ext uri="{FF2B5EF4-FFF2-40B4-BE49-F238E27FC236}">
                <a16:creationId xmlns:a16="http://schemas.microsoft.com/office/drawing/2014/main" id="{E39C1BD3-A5B3-7B44-8846-FBEE60C3B4F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72238" y="2552887"/>
            <a:ext cx="1505530" cy="153888"/>
          </a:xfrm>
        </p:spPr>
        <p:txBody>
          <a:bodyPr/>
          <a:lstStyle>
            <a:lvl1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</a:t>
            </a:r>
          </a:p>
        </p:txBody>
      </p:sp>
      <p:pic>
        <p:nvPicPr>
          <p:cNvPr id="60" name="Picture 59" descr="A picture containing lined, row, lot, couple&#10;&#10;Description automatically generated">
            <a:extLst>
              <a:ext uri="{FF2B5EF4-FFF2-40B4-BE49-F238E27FC236}">
                <a16:creationId xmlns:a16="http://schemas.microsoft.com/office/drawing/2014/main" id="{FBA999AD-8183-284D-A7F1-E764B4FBB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14782" r="-960" b="22053"/>
          <a:stretch/>
        </p:blipFill>
        <p:spPr>
          <a:xfrm>
            <a:off x="2914859" y="1494586"/>
            <a:ext cx="4489241" cy="1363111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35" y="3064891"/>
            <a:ext cx="6579870" cy="414020"/>
          </a:xfrm>
          <a:custGeom>
            <a:avLst/>
            <a:gdLst/>
            <a:ahLst/>
            <a:cxnLst/>
            <a:rect l="l" t="t" r="r" b="b"/>
            <a:pathLst>
              <a:path w="6579870" h="414020">
                <a:moveTo>
                  <a:pt x="0" y="413994"/>
                </a:moveTo>
                <a:lnTo>
                  <a:pt x="6579501" y="413994"/>
                </a:lnTo>
                <a:lnTo>
                  <a:pt x="6579501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743827" y="3077985"/>
            <a:ext cx="3948429" cy="414020"/>
          </a:xfrm>
          <a:custGeom>
            <a:avLst/>
            <a:gdLst/>
            <a:ahLst/>
            <a:cxnLst/>
            <a:rect l="l" t="t" r="r" b="b"/>
            <a:pathLst>
              <a:path w="3948429" h="414020">
                <a:moveTo>
                  <a:pt x="0" y="413994"/>
                </a:moveTo>
                <a:lnTo>
                  <a:pt x="3948176" y="413994"/>
                </a:lnTo>
                <a:lnTo>
                  <a:pt x="3948176" y="0"/>
                </a:lnTo>
                <a:lnTo>
                  <a:pt x="0" y="0"/>
                </a:lnTo>
                <a:lnTo>
                  <a:pt x="0" y="41399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E8B463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0" y="1511986"/>
            <a:ext cx="10692130" cy="1566545"/>
          </a:xfrm>
          <a:custGeom>
            <a:avLst/>
            <a:gdLst/>
            <a:ahLst/>
            <a:cxnLst/>
            <a:rect l="l" t="t" r="r" b="b"/>
            <a:pathLst>
              <a:path w="10692130" h="1566545">
                <a:moveTo>
                  <a:pt x="0" y="1565998"/>
                </a:moveTo>
                <a:lnTo>
                  <a:pt x="10692003" y="1565998"/>
                </a:lnTo>
                <a:lnTo>
                  <a:pt x="10692003" y="0"/>
                </a:lnTo>
                <a:lnTo>
                  <a:pt x="0" y="0"/>
                </a:lnTo>
                <a:lnTo>
                  <a:pt x="0" y="1565998"/>
                </a:lnTo>
                <a:close/>
              </a:path>
            </a:pathLst>
          </a:custGeom>
          <a:solidFill>
            <a:schemeClr val="accent5">
              <a:lumMod val="75000"/>
              <a:alpha val="29804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1D9501-697D-BC4E-97F5-2D01A5415A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465" y="4175455"/>
            <a:ext cx="3105150" cy="738664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1200" kern="100">
                <a:solidFill>
                  <a:srgbClr val="000000"/>
                </a:solidFill>
                <a:latin typeface="Calibri"/>
                <a:ea typeface="Calibri"/>
                <a:cs typeface="Lato"/>
              </a:rPr>
              <a:t>To be aware of the jobs that exist now, in the future and in my local area. To be aware of the colleges and further education providers available to them.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0864CE-0CA9-634B-A363-AAF8C8DAFE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865" y="6129938"/>
            <a:ext cx="3105150" cy="923330"/>
          </a:xfrm>
        </p:spPr>
        <p:txBody>
          <a:bodyPr/>
          <a:lstStyle/>
          <a:p>
            <a:r>
              <a:rPr lang="en-GB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understand how subjects and hobbies can link to the world of work and </a:t>
            </a: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able to identify my own skills, likes and dislikes and how these relate to different types of work.</a:t>
            </a:r>
            <a:endParaRPr lang="en-GB" sz="1200" i="1" kern="1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1D98A1-4D2E-7844-B4B6-29DD9E9D4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465" y="8124378"/>
            <a:ext cx="3105150" cy="369332"/>
          </a:xfrm>
        </p:spPr>
        <p:txBody>
          <a:bodyPr/>
          <a:lstStyle/>
          <a:p>
            <a:r>
              <a:rPr lang="en-US" sz="1200"/>
              <a:t>Make an informed decision on my career choices and subject options.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82A7FC-2914-0845-93F9-3E83B0425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865" y="9925050"/>
            <a:ext cx="3105150" cy="892552"/>
          </a:xfrm>
        </p:spPr>
        <p:txBody>
          <a:bodyPr/>
          <a:lstStyle/>
          <a:p>
            <a:r>
              <a:rPr lang="en-GB" sz="1200" kern="100">
                <a:latin typeface="+mn-lt"/>
              </a:rPr>
              <a:t>Have a variety of employability skills and be able to put them into practice and understand a variety of routes into further education and employment. </a:t>
            </a:r>
            <a:endParaRPr lang="en-GB" sz="1200" i="1" kern="10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ACFC-62EF-3E45-9735-58A0C94A8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3465" y="12178664"/>
            <a:ext cx="3105150" cy="892552"/>
          </a:xfrm>
        </p:spPr>
        <p:txBody>
          <a:bodyPr/>
          <a:lstStyle/>
          <a:p>
            <a:r>
              <a:rPr lang="en-GB" sz="1200">
                <a:latin typeface="+mn-lt"/>
              </a:rPr>
              <a:t>Be able to identify your own strengths and weaknesses and create a personal development plan to develop the skills needed to live and/or work independently. </a:t>
            </a:r>
          </a:p>
          <a:p>
            <a:r>
              <a:rPr lang="en-GB"/>
              <a:t> 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ACBC9B-5B15-7044-B079-60DD7B6E9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2646" y="4014556"/>
            <a:ext cx="3450322" cy="2258054"/>
          </a:xfrm>
        </p:spPr>
        <p:txBody>
          <a:bodyPr wrap="square" lIns="0" tIns="0" rIns="0" bIns="0" anchor="t">
            <a:spAutoFit/>
          </a:bodyPr>
          <a:lstStyle/>
          <a:p>
            <a:pPr marL="6350" marR="836295" indent="-6350" algn="l">
              <a:lnSpc>
                <a:spcPct val="107000"/>
              </a:lnSpc>
              <a:spcAft>
                <a:spcPts val="25"/>
              </a:spcAft>
            </a:pPr>
            <a:r>
              <a:rPr lang="en-GB" sz="1200" kern="100">
                <a:latin typeface="+mn-lt"/>
                <a:ea typeface="Lato"/>
                <a:cs typeface="Lato"/>
              </a:rPr>
              <a:t>Through PSHE lessons Learners will:</a:t>
            </a:r>
          </a:p>
          <a:p>
            <a:pPr marL="171450" marR="836295" indent="-171450" algn="l">
              <a:lnSpc>
                <a:spcPct val="107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en-GB" sz="1200" kern="100">
                <a:latin typeface="+mn-lt"/>
                <a:ea typeface="Lato"/>
                <a:cs typeface="Lato"/>
              </a:rPr>
              <a:t>Be registered with Log on Move and have instruction how to use the website.  </a:t>
            </a:r>
          </a:p>
          <a:p>
            <a:pPr marL="171450" marR="836295" indent="-171450" algn="l">
              <a:lnSpc>
                <a:spcPct val="107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en-GB" sz="1200" kern="100">
                <a:latin typeface="+mn-lt"/>
                <a:ea typeface="Lato"/>
                <a:cs typeface="Lato"/>
              </a:rPr>
              <a:t>Have career lessons as part of Jigsaw PSHE</a:t>
            </a:r>
          </a:p>
          <a:p>
            <a:pPr marL="171450" marR="836295" indent="-171450" algn="l">
              <a:lnSpc>
                <a:spcPct val="107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en-GB" sz="1200" kern="100">
                <a:latin typeface="+mn-lt"/>
                <a:ea typeface="Lato"/>
                <a:cs typeface="Lato"/>
              </a:rPr>
              <a:t>Carry out career investigations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200" kern="100">
                <a:latin typeface="+mn-lt"/>
                <a:ea typeface="Lato"/>
                <a:cs typeface="Lato"/>
              </a:rPr>
              <a:t>   Take part in career assemblies with </a:t>
            </a:r>
            <a:r>
              <a:rPr lang="en-GB" sz="1100" kern="100">
                <a:highlight>
                  <a:srgbClr val="FFFFFF"/>
                </a:highlight>
                <a:latin typeface="+mn-lt"/>
                <a:ea typeface="Calibri"/>
                <a:cs typeface="Calibri"/>
              </a:rPr>
              <a:t>Post 16 Development Officer as part of the post 16 Preparation, Participation &amp; Effectiveness Service</a:t>
            </a:r>
            <a:endParaRPr lang="en-GB">
              <a:latin typeface="Lato"/>
              <a:ea typeface="Lato"/>
              <a:cs typeface="Lato"/>
            </a:endParaRPr>
          </a:p>
          <a:p>
            <a:pPr marL="171450" marR="836295" indent="-171450" algn="l">
              <a:lnSpc>
                <a:spcPct val="107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en-GB" sz="1200" kern="100">
              <a:latin typeface="+mn-lt"/>
              <a:ea typeface="Lato"/>
              <a:cs typeface="Lato"/>
            </a:endParaRPr>
          </a:p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9D8C5B9-C3CC-3A44-BBD3-9D9988CF4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0578" y="6367052"/>
            <a:ext cx="3443922" cy="2492349"/>
          </a:xfrm>
        </p:spPr>
        <p:txBody>
          <a:bodyPr wrap="square" lIns="0" tIns="0" rIns="0" bIns="0" anchor="t">
            <a:spAutoFit/>
          </a:bodyPr>
          <a:lstStyle/>
          <a:p>
            <a:pPr marL="6350" marR="836295" indent="-6350" algn="l">
              <a:lnSpc>
                <a:spcPct val="107000"/>
              </a:lnSpc>
              <a:spcAft>
                <a:spcPts val="25"/>
              </a:spcAft>
            </a:pPr>
            <a:r>
              <a:rPr lang="en-GB" sz="1200" kern="100">
                <a:solidFill>
                  <a:srgbClr val="000000"/>
                </a:solidFill>
                <a:latin typeface="Calibri"/>
                <a:ea typeface="Calibri"/>
                <a:cs typeface="Lato"/>
              </a:rPr>
              <a:t>Learners will have a wide variety of meaningful experiences that  they can relate to the world of work.</a:t>
            </a:r>
          </a:p>
          <a:p>
            <a:pPr marL="6350" marR="836295" indent="-6350" algn="l">
              <a:lnSpc>
                <a:spcPct val="107000"/>
              </a:lnSpc>
              <a:spcAft>
                <a:spcPts val="25"/>
              </a:spcAft>
            </a:pPr>
            <a:r>
              <a:rPr lang="en-GB" sz="1200" kern="100">
                <a:solidFill>
                  <a:srgbClr val="000000"/>
                </a:solidFill>
                <a:latin typeface="Calibri"/>
                <a:ea typeface="Calibri"/>
                <a:cs typeface="Lato"/>
              </a:rPr>
              <a:t>They will have new experiences through activities and visits to ensure they have a wider knowledge of their own areas of interest.</a:t>
            </a:r>
          </a:p>
          <a:p>
            <a:pPr marL="6350" marR="836295" indent="-6350" algn="l">
              <a:lnSpc>
                <a:spcPct val="107000"/>
              </a:lnSpc>
              <a:spcAft>
                <a:spcPts val="25"/>
              </a:spcAft>
            </a:pPr>
            <a:r>
              <a:rPr lang="en-GB" sz="1200" kern="100">
                <a:solidFill>
                  <a:srgbClr val="000000"/>
                </a:solidFill>
                <a:latin typeface="Calibri"/>
                <a:ea typeface="Calibri"/>
                <a:cs typeface="Lato"/>
              </a:rPr>
              <a:t>Learners will have the opportunity to choose their own alternative provision to gain skills, qualifications and experiences to support their career choices. </a:t>
            </a:r>
            <a:endParaRPr lang="en-GB" sz="1200" kern="100" err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836295" indent="-6350" algn="ctr">
              <a:lnSpc>
                <a:spcPct val="107000"/>
              </a:lnSpc>
              <a:spcAft>
                <a:spcPts val="25"/>
              </a:spcAft>
            </a:pPr>
            <a:endParaRPr lang="en-GB" i="1" kern="1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902F2D-6E69-0D42-817A-F99FD155E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62646" y="9022022"/>
            <a:ext cx="3105150" cy="1631216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1200">
                <a:latin typeface="+mn-lt"/>
                <a:ea typeface="Lato"/>
                <a:cs typeface="Lato"/>
              </a:rPr>
              <a:t>Learners will have individual meetings with careers specialists, their Keyworker and parents.</a:t>
            </a:r>
          </a:p>
          <a:p>
            <a:pPr algn="l"/>
            <a:r>
              <a:rPr lang="en-US" sz="1200">
                <a:latin typeface="+mn-lt"/>
                <a:ea typeface="Lato"/>
                <a:cs typeface="Lato"/>
              </a:rPr>
              <a:t>They will investigate career pathways and course content through PSHE Lessons. They will complete a 6-week college application workshop to give them the skills and knowledge to create a successful application.  </a:t>
            </a:r>
          </a:p>
          <a:p>
            <a:pPr algn="l"/>
            <a:endParaRPr lang="en-US" sz="1200">
              <a:latin typeface="+mn-lt"/>
            </a:endParaRP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3FA7922-A9A5-5343-9BCF-986314E695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52110" y="10695685"/>
            <a:ext cx="3105150" cy="1846659"/>
          </a:xfrm>
        </p:spPr>
        <p:txBody>
          <a:bodyPr/>
          <a:lstStyle/>
          <a:p>
            <a:r>
              <a:rPr lang="en-US" sz="1200">
                <a:latin typeface="+mn-lt"/>
              </a:rPr>
              <a:t>Through work supported experience learners will have an idea of the demands of the work environment and be able to identify areas for development.</a:t>
            </a:r>
          </a:p>
          <a:p>
            <a:r>
              <a:rPr lang="en-US" sz="1200">
                <a:latin typeface="+mn-lt"/>
              </a:rPr>
              <a:t>Learners will be supported in employer experiences in the workplace and in school where they can gain understanding of what jobs entail.</a:t>
            </a:r>
          </a:p>
          <a:p>
            <a:r>
              <a:rPr lang="en-US" sz="1200">
                <a:latin typeface="+mn-lt"/>
              </a:rPr>
              <a:t>Learners will visit colleges to investigate next steps.</a:t>
            </a:r>
          </a:p>
          <a:p>
            <a:endParaRPr lang="en-US" sz="1200"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25BDBFD-7D8D-084C-9C6A-899EED67C2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62646" y="12737575"/>
            <a:ext cx="3105150" cy="1292662"/>
          </a:xfrm>
        </p:spPr>
        <p:txBody>
          <a:bodyPr/>
          <a:lstStyle/>
          <a:p>
            <a:r>
              <a:rPr lang="en-US" sz="1200">
                <a:latin typeface="+mn-lt"/>
              </a:rPr>
              <a:t>Learners will undertake ASDAN or AQA Unit Awards aimed at developing their independence skills for work and life.  </a:t>
            </a:r>
          </a:p>
          <a:p>
            <a:r>
              <a:rPr lang="en-US" sz="1200">
                <a:latin typeface="+mn-lt"/>
              </a:rPr>
              <a:t>Leaners will be supported to continue undertake work experience and engage with potential employers while achieving qualifications that will help them with the next steps in their career.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8A4EA4-D049-B448-A720-AA270B880D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129" y="2049990"/>
            <a:ext cx="4646575" cy="80021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1400" i="1" kern="100">
                <a:solidFill>
                  <a:srgbClr val="2D2D2D"/>
                </a:solidFill>
                <a:latin typeface="Lato"/>
                <a:ea typeface="Lato"/>
                <a:cs typeface="Lato"/>
              </a:rPr>
              <a:t>In the pursuit of excellence</a:t>
            </a:r>
            <a:r>
              <a:rPr lang="en-GB" sz="1400" i="1" kern="100">
                <a:solidFill>
                  <a:srgbClr val="2D2D2D"/>
                </a:solidFill>
                <a:effectLst/>
                <a:latin typeface="Lato"/>
                <a:ea typeface="Lato"/>
                <a:cs typeface="Lato"/>
              </a:rPr>
              <a:t>, </a:t>
            </a:r>
            <a:r>
              <a:rPr lang="en-GB" sz="1400" i="1" kern="100">
                <a:solidFill>
                  <a:srgbClr val="2D2D2D"/>
                </a:solidFill>
                <a:latin typeface="Lato"/>
                <a:ea typeface="Lato"/>
                <a:cs typeface="Lato"/>
              </a:rPr>
              <a:t>we nurture </a:t>
            </a:r>
            <a:r>
              <a:rPr lang="en-GB" sz="1400" i="1" kern="100">
                <a:solidFill>
                  <a:srgbClr val="2D2D2D"/>
                </a:solidFill>
                <a:effectLst/>
                <a:latin typeface="Lato"/>
                <a:ea typeface="Lato"/>
                <a:cs typeface="Lato"/>
              </a:rPr>
              <a:t>the </a:t>
            </a:r>
            <a:r>
              <a:rPr lang="en-GB" sz="1400" i="1" kern="100">
                <a:solidFill>
                  <a:srgbClr val="2D2D2D"/>
                </a:solidFill>
                <a:latin typeface="Lato"/>
                <a:ea typeface="Lato"/>
                <a:cs typeface="Lato"/>
              </a:rPr>
              <a:t>potential </a:t>
            </a:r>
            <a:r>
              <a:rPr lang="en-GB" sz="1400" i="1" kern="100">
                <a:solidFill>
                  <a:srgbClr val="2D2D2D"/>
                </a:solidFill>
                <a:effectLst/>
                <a:latin typeface="Lato"/>
                <a:ea typeface="Lato"/>
                <a:cs typeface="Lato"/>
              </a:rPr>
              <a:t>of </a:t>
            </a:r>
            <a:r>
              <a:rPr lang="en-GB" sz="1400" i="1" kern="100">
                <a:solidFill>
                  <a:srgbClr val="2D2D2D"/>
                </a:solidFill>
                <a:latin typeface="Lato"/>
                <a:ea typeface="Lato"/>
                <a:cs typeface="Lato"/>
              </a:rPr>
              <a:t>every child</a:t>
            </a:r>
            <a:r>
              <a:rPr lang="en-GB" sz="1400" i="1" kern="100">
                <a:solidFill>
                  <a:srgbClr val="2D2D2D"/>
                </a:solidFill>
                <a:effectLst/>
                <a:latin typeface="Lato"/>
                <a:ea typeface="Lato"/>
                <a:cs typeface="Lato"/>
              </a:rPr>
              <a:t>, </a:t>
            </a:r>
            <a:r>
              <a:rPr lang="en-GB" sz="1400" i="1" kern="100">
                <a:solidFill>
                  <a:srgbClr val="2D2D2D"/>
                </a:solidFill>
                <a:latin typeface="Lato"/>
                <a:ea typeface="Lato"/>
                <a:cs typeface="Lato"/>
              </a:rPr>
              <a:t>regardless of their unique needs. Our core values are centred around </a:t>
            </a:r>
            <a:r>
              <a:rPr lang="en-GB" sz="1400" b="1" i="1" kern="100">
                <a:solidFill>
                  <a:srgbClr val="2D2D2D"/>
                </a:solidFill>
                <a:latin typeface="Lato"/>
                <a:ea typeface="Lato"/>
                <a:cs typeface="Lato"/>
              </a:rPr>
              <a:t>Inclusivity,</a:t>
            </a:r>
            <a:r>
              <a:rPr lang="en-GB" sz="1400" i="1" kern="100">
                <a:solidFill>
                  <a:srgbClr val="2D2D2D"/>
                </a:solidFill>
                <a:latin typeface="Lato"/>
                <a:ea typeface="Lato"/>
                <a:cs typeface="Lato"/>
              </a:rPr>
              <a:t> </a:t>
            </a:r>
            <a:r>
              <a:rPr lang="en-GB" sz="1400" b="1" i="1" kern="100">
                <a:solidFill>
                  <a:srgbClr val="2D2D2D"/>
                </a:solidFill>
                <a:latin typeface="Lato"/>
                <a:ea typeface="Lato"/>
                <a:cs typeface="Lato"/>
              </a:rPr>
              <a:t>Respect</a:t>
            </a:r>
            <a:r>
              <a:rPr lang="en-GB" sz="1400" i="1" kern="100">
                <a:solidFill>
                  <a:srgbClr val="2D2D2D"/>
                </a:solidFill>
                <a:effectLst/>
                <a:latin typeface="Lato"/>
                <a:ea typeface="Lato"/>
                <a:cs typeface="Lato"/>
              </a:rPr>
              <a:t>, and</a:t>
            </a:r>
            <a:r>
              <a:rPr lang="en-GB" sz="1400" i="1" kern="100">
                <a:solidFill>
                  <a:srgbClr val="2D2D2D"/>
                </a:solidFill>
                <a:latin typeface="Lato"/>
                <a:ea typeface="Lato"/>
                <a:cs typeface="Lato"/>
              </a:rPr>
              <a:t> </a:t>
            </a:r>
            <a:r>
              <a:rPr lang="en-GB" sz="1400" b="1" i="1" kern="100">
                <a:solidFill>
                  <a:srgbClr val="2D2D2D"/>
                </a:solidFill>
                <a:latin typeface="Lato"/>
                <a:ea typeface="Lato"/>
                <a:cs typeface="Lato"/>
              </a:rPr>
              <a:t>High expectations</a:t>
            </a:r>
            <a:endParaRPr lang="en-US" sz="1400"/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28A1C4-FE6E-444D-9889-C7FE24D572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51012" y="1837265"/>
            <a:ext cx="1505530" cy="15388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>
                <a:latin typeface="Lato"/>
                <a:ea typeface="Lato"/>
                <a:cs typeface="Lato"/>
              </a:rPr>
              <a:t>Jenna Constable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482615-2CA1-5A47-A53C-65201CFEAB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42299" y="2184864"/>
            <a:ext cx="1939156" cy="13849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900">
                <a:latin typeface="Lato"/>
                <a:ea typeface="Lato"/>
                <a:cs typeface="Lato"/>
              </a:rPr>
              <a:t>jenna.constable@thebecklands.co.uk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0392AC4-1827-694D-A04F-513A6926AC2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01430 338569 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3BA8506F-790A-9443-9E4C-653B0A13BEE1}"/>
              </a:ext>
            </a:extLst>
          </p:cNvPr>
          <p:cNvSpPr txBox="1"/>
          <p:nvPr/>
        </p:nvSpPr>
        <p:spPr>
          <a:xfrm>
            <a:off x="444500" y="319515"/>
            <a:ext cx="6838950" cy="100437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>
                <a:solidFill>
                  <a:schemeClr val="accent6"/>
                </a:solidFill>
                <a:latin typeface="Lato"/>
                <a:cs typeface="Lato"/>
              </a:rPr>
              <a:t>Careers </a:t>
            </a:r>
            <a:r>
              <a:rPr lang="en-GB" sz="3000" b="1" spc="10">
                <a:solidFill>
                  <a:schemeClr val="accent6"/>
                </a:solidFill>
                <a:latin typeface="Lato"/>
                <a:cs typeface="Lato"/>
              </a:rPr>
              <a:t>Programme </a:t>
            </a:r>
            <a:r>
              <a:rPr lang="en-GB" sz="3000" b="1" spc="15">
                <a:solidFill>
                  <a:schemeClr val="accent6"/>
                </a:solidFill>
                <a:latin typeface="Lato"/>
                <a:cs typeface="Lato"/>
              </a:rPr>
              <a:t>Overview </a:t>
            </a:r>
          </a:p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GB" sz="3000" b="1" spc="15">
                <a:solidFill>
                  <a:schemeClr val="accent6"/>
                </a:solidFill>
                <a:latin typeface="Lato"/>
                <a:cs typeface="Lato"/>
              </a:rPr>
              <a:t>The </a:t>
            </a:r>
            <a:r>
              <a:rPr lang="en-GB" sz="3000" b="1" spc="15" err="1">
                <a:solidFill>
                  <a:schemeClr val="accent6"/>
                </a:solidFill>
                <a:latin typeface="Lato"/>
                <a:cs typeface="Lato"/>
              </a:rPr>
              <a:t>Becklands</a:t>
            </a:r>
            <a:r>
              <a:rPr lang="en-GB" sz="3000" b="1" spc="15">
                <a:solidFill>
                  <a:schemeClr val="accent6"/>
                </a:solidFill>
                <a:latin typeface="Lato"/>
                <a:cs typeface="Lato"/>
              </a:rPr>
              <a:t> School 2025-2026</a:t>
            </a:r>
            <a:endParaRPr lang="en-GB" sz="3000">
              <a:solidFill>
                <a:schemeClr val="accent6"/>
              </a:solidFill>
              <a:latin typeface="Lato"/>
              <a:cs typeface="Lato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99F7F0-7EA8-4946-B079-9ED31B52D26B}"/>
              </a:ext>
            </a:extLst>
          </p:cNvPr>
          <p:cNvSpPr/>
          <p:nvPr/>
        </p:nvSpPr>
        <p:spPr>
          <a:xfrm>
            <a:off x="4447528" y="4179520"/>
            <a:ext cx="820268" cy="82026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A3C749-FB38-0943-81A3-E608E08DB6A3}"/>
              </a:ext>
            </a:extLst>
          </p:cNvPr>
          <p:cNvSpPr/>
          <p:nvPr/>
        </p:nvSpPr>
        <p:spPr>
          <a:xfrm>
            <a:off x="5509227" y="5210777"/>
            <a:ext cx="828073" cy="82807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02B96E5-1E60-B648-93DB-2E554CBCB556}"/>
              </a:ext>
            </a:extLst>
          </p:cNvPr>
          <p:cNvSpPr/>
          <p:nvPr/>
        </p:nvSpPr>
        <p:spPr>
          <a:xfrm>
            <a:off x="4441663" y="6155469"/>
            <a:ext cx="820268" cy="82026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4FCE228-CBEE-E54B-A6D5-21736638AC77}"/>
              </a:ext>
            </a:extLst>
          </p:cNvPr>
          <p:cNvSpPr/>
          <p:nvPr/>
        </p:nvSpPr>
        <p:spPr>
          <a:xfrm>
            <a:off x="5509227" y="7191977"/>
            <a:ext cx="828073" cy="828073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199711-C846-354D-BE9A-D5D5133CD970}"/>
              </a:ext>
            </a:extLst>
          </p:cNvPr>
          <p:cNvSpPr/>
          <p:nvPr/>
        </p:nvSpPr>
        <p:spPr>
          <a:xfrm>
            <a:off x="4476664" y="8169752"/>
            <a:ext cx="820268" cy="820268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179A9F-8744-E548-8EC8-D22AB3A9B14D}"/>
              </a:ext>
            </a:extLst>
          </p:cNvPr>
          <p:cNvSpPr/>
          <p:nvPr/>
        </p:nvSpPr>
        <p:spPr>
          <a:xfrm>
            <a:off x="5470310" y="9145585"/>
            <a:ext cx="828073" cy="82807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9DC68D-35C5-E04A-B4A0-6CC03D1BDC34}"/>
              </a:ext>
            </a:extLst>
          </p:cNvPr>
          <p:cNvSpPr/>
          <p:nvPr/>
        </p:nvSpPr>
        <p:spPr>
          <a:xfrm>
            <a:off x="4525712" y="10199358"/>
            <a:ext cx="820988" cy="820988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BEC462C-D9C3-9340-8347-BD6D5CF9E385}"/>
              </a:ext>
            </a:extLst>
          </p:cNvPr>
          <p:cNvSpPr/>
          <p:nvPr/>
        </p:nvSpPr>
        <p:spPr>
          <a:xfrm>
            <a:off x="5521213" y="11202940"/>
            <a:ext cx="828073" cy="828073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7B347EC-6CDB-2A4A-8907-1315D1CB0437}"/>
              </a:ext>
            </a:extLst>
          </p:cNvPr>
          <p:cNvSpPr/>
          <p:nvPr/>
        </p:nvSpPr>
        <p:spPr>
          <a:xfrm>
            <a:off x="4525712" y="12178923"/>
            <a:ext cx="820988" cy="820988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438ACF9-6146-F44A-B1BB-9DBA29FBA5E7}"/>
              </a:ext>
            </a:extLst>
          </p:cNvPr>
          <p:cNvSpPr/>
          <p:nvPr/>
        </p:nvSpPr>
        <p:spPr>
          <a:xfrm>
            <a:off x="5557209" y="13184140"/>
            <a:ext cx="846182" cy="84618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bject 16">
            <a:extLst>
              <a:ext uri="{FF2B5EF4-FFF2-40B4-BE49-F238E27FC236}">
                <a16:creationId xmlns:a16="http://schemas.microsoft.com/office/drawing/2014/main" id="{EDA2FC74-7533-ED46-8343-FC430ED8F0B7}"/>
              </a:ext>
            </a:extLst>
          </p:cNvPr>
          <p:cNvSpPr txBox="1"/>
          <p:nvPr/>
        </p:nvSpPr>
        <p:spPr>
          <a:xfrm>
            <a:off x="1377228" y="3636939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>
                <a:solidFill>
                  <a:srgbClr val="00A8A8"/>
                </a:solidFill>
                <a:latin typeface="Lato"/>
                <a:cs typeface="Lato"/>
              </a:rPr>
              <a:t> </a:t>
            </a:r>
            <a:r>
              <a:rPr lang="en-GB" sz="3000" b="1" spc="-85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>
                <a:solidFill>
                  <a:srgbClr val="ED6E4F"/>
                </a:solidFill>
                <a:latin typeface="Lato"/>
                <a:cs typeface="Lato"/>
              </a:rPr>
              <a:t>1</a:t>
            </a:r>
            <a:endParaRPr lang="en-GB" sz="300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2" name="object 17">
            <a:extLst>
              <a:ext uri="{FF2B5EF4-FFF2-40B4-BE49-F238E27FC236}">
                <a16:creationId xmlns:a16="http://schemas.microsoft.com/office/drawing/2014/main" id="{C8CF3722-6C53-134B-BE60-8B69F4CD55F9}"/>
              </a:ext>
            </a:extLst>
          </p:cNvPr>
          <p:cNvSpPr txBox="1"/>
          <p:nvPr/>
        </p:nvSpPr>
        <p:spPr>
          <a:xfrm>
            <a:off x="1377228" y="5594136"/>
            <a:ext cx="1321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>
                <a:solidFill>
                  <a:srgbClr val="ED6E4F"/>
                </a:solidFill>
                <a:latin typeface="Lato"/>
                <a:cs typeface="Lato"/>
              </a:rPr>
              <a:t>2</a:t>
            </a:r>
            <a:endParaRPr sz="300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3" name="object 18">
            <a:extLst>
              <a:ext uri="{FF2B5EF4-FFF2-40B4-BE49-F238E27FC236}">
                <a16:creationId xmlns:a16="http://schemas.microsoft.com/office/drawing/2014/main" id="{6B58FEF7-4367-E74A-9F47-3916CD4A58B1}"/>
              </a:ext>
            </a:extLst>
          </p:cNvPr>
          <p:cNvSpPr txBox="1"/>
          <p:nvPr/>
        </p:nvSpPr>
        <p:spPr>
          <a:xfrm>
            <a:off x="7963231" y="3543787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30">
                <a:solidFill>
                  <a:srgbClr val="E8B463"/>
                </a:solidFill>
                <a:latin typeface="Lato"/>
                <a:cs typeface="Lato"/>
              </a:rPr>
              <a:t>Stage 1</a:t>
            </a:r>
            <a:endParaRPr lang="en-GB" sz="300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4" name="object 19">
            <a:extLst>
              <a:ext uri="{FF2B5EF4-FFF2-40B4-BE49-F238E27FC236}">
                <a16:creationId xmlns:a16="http://schemas.microsoft.com/office/drawing/2014/main" id="{CD7B78E7-EF3F-3548-90BB-2D859049861B}"/>
              </a:ext>
            </a:extLst>
          </p:cNvPr>
          <p:cNvSpPr txBox="1"/>
          <p:nvPr/>
        </p:nvSpPr>
        <p:spPr>
          <a:xfrm>
            <a:off x="7963231" y="5892433"/>
            <a:ext cx="13214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>
                <a:solidFill>
                  <a:srgbClr val="E8B463"/>
                </a:solidFill>
                <a:latin typeface="Lato"/>
                <a:cs typeface="Lato"/>
              </a:rPr>
              <a:t>Stage 2</a:t>
            </a:r>
            <a:endParaRPr sz="300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5" name="object 20">
            <a:extLst>
              <a:ext uri="{FF2B5EF4-FFF2-40B4-BE49-F238E27FC236}">
                <a16:creationId xmlns:a16="http://schemas.microsoft.com/office/drawing/2014/main" id="{229067BE-2499-DB4F-83B9-41FB3080544E}"/>
              </a:ext>
            </a:extLst>
          </p:cNvPr>
          <p:cNvSpPr txBox="1"/>
          <p:nvPr/>
        </p:nvSpPr>
        <p:spPr>
          <a:xfrm>
            <a:off x="1377228" y="7582029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>
                <a:solidFill>
                  <a:srgbClr val="ED6E4F"/>
                </a:solidFill>
                <a:latin typeface="Lato"/>
                <a:cs typeface="Lato"/>
              </a:rPr>
              <a:t>Stage </a:t>
            </a:r>
            <a:r>
              <a:rPr lang="en-GB" sz="3000" b="1" spc="30">
                <a:solidFill>
                  <a:srgbClr val="ED6E4F"/>
                </a:solidFill>
                <a:latin typeface="Lato"/>
                <a:cs typeface="Lato"/>
              </a:rPr>
              <a:t>3</a:t>
            </a:r>
            <a:endParaRPr sz="300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EB881F42-FD0B-C54A-B2B5-7F883639FF48}"/>
              </a:ext>
            </a:extLst>
          </p:cNvPr>
          <p:cNvSpPr txBox="1"/>
          <p:nvPr/>
        </p:nvSpPr>
        <p:spPr>
          <a:xfrm>
            <a:off x="7941113" y="8513992"/>
            <a:ext cx="134247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>
                <a:solidFill>
                  <a:srgbClr val="E8B463"/>
                </a:solidFill>
                <a:latin typeface="Lato"/>
                <a:cs typeface="Lato"/>
              </a:rPr>
              <a:t>Stage 3</a:t>
            </a:r>
            <a:endParaRPr sz="300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6564407C-0D58-5F4F-968E-2CDA0125A895}"/>
              </a:ext>
            </a:extLst>
          </p:cNvPr>
          <p:cNvSpPr txBox="1"/>
          <p:nvPr/>
        </p:nvSpPr>
        <p:spPr>
          <a:xfrm>
            <a:off x="1377228" y="9391650"/>
            <a:ext cx="123008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>
                <a:solidFill>
                  <a:srgbClr val="ED6E4F"/>
                </a:solidFill>
                <a:latin typeface="Lato"/>
                <a:cs typeface="Lato"/>
              </a:rPr>
              <a:t>Stage 4</a:t>
            </a:r>
            <a:r>
              <a:rPr sz="3000" b="1" spc="-85">
                <a:solidFill>
                  <a:srgbClr val="ED6E4F"/>
                </a:solidFill>
                <a:latin typeface="Lato"/>
                <a:cs typeface="Lato"/>
              </a:rPr>
              <a:t> </a:t>
            </a:r>
            <a:endParaRPr sz="300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38" name="object 23">
            <a:extLst>
              <a:ext uri="{FF2B5EF4-FFF2-40B4-BE49-F238E27FC236}">
                <a16:creationId xmlns:a16="http://schemas.microsoft.com/office/drawing/2014/main" id="{E4C26CF9-B9C1-2240-B9F7-860CD1732A7F}"/>
              </a:ext>
            </a:extLst>
          </p:cNvPr>
          <p:cNvSpPr txBox="1"/>
          <p:nvPr/>
        </p:nvSpPr>
        <p:spPr>
          <a:xfrm>
            <a:off x="7997103" y="10196173"/>
            <a:ext cx="120667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85">
                <a:solidFill>
                  <a:srgbClr val="E8B463"/>
                </a:solidFill>
                <a:latin typeface="Lato"/>
                <a:cs typeface="Lato"/>
              </a:rPr>
              <a:t>Stage 4</a:t>
            </a:r>
            <a:endParaRPr sz="3000">
              <a:solidFill>
                <a:srgbClr val="E8B463"/>
              </a:solidFill>
              <a:latin typeface="Lato"/>
              <a:cs typeface="Lato"/>
            </a:endParaRP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CEE517E9-0495-0146-9F48-920DD538C845}"/>
              </a:ext>
            </a:extLst>
          </p:cNvPr>
          <p:cNvSpPr txBox="1"/>
          <p:nvPr/>
        </p:nvSpPr>
        <p:spPr>
          <a:xfrm>
            <a:off x="1377228" y="11556524"/>
            <a:ext cx="12935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>
                <a:solidFill>
                  <a:srgbClr val="ED6E4F"/>
                </a:solidFill>
                <a:latin typeface="Lato"/>
                <a:cs typeface="Lato"/>
              </a:rPr>
              <a:t>Stage 5</a:t>
            </a:r>
            <a:endParaRPr lang="en-GB" sz="3000">
              <a:solidFill>
                <a:srgbClr val="ED6E4F"/>
              </a:solidFill>
              <a:latin typeface="Lato"/>
              <a:cs typeface="Lato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530D2EE6-8513-4E47-B848-D31AAC7E09EB}"/>
              </a:ext>
            </a:extLst>
          </p:cNvPr>
          <p:cNvSpPr txBox="1"/>
          <p:nvPr/>
        </p:nvSpPr>
        <p:spPr>
          <a:xfrm>
            <a:off x="7997103" y="12179463"/>
            <a:ext cx="129354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000" b="1" spc="-65">
                <a:solidFill>
                  <a:srgbClr val="E8B463"/>
                </a:solidFill>
                <a:latin typeface="Lato"/>
                <a:cs typeface="Lato"/>
              </a:rPr>
              <a:t>Stage 5</a:t>
            </a:r>
            <a:r>
              <a:rPr lang="en-GB" sz="3000" b="1" spc="-85">
                <a:solidFill>
                  <a:srgbClr val="E8B463"/>
                </a:solidFill>
                <a:latin typeface="Lato"/>
                <a:cs typeface="Lato"/>
              </a:rPr>
              <a:t> </a:t>
            </a:r>
            <a:endParaRPr lang="en-GB" sz="3000">
              <a:solidFill>
                <a:srgbClr val="E8B463"/>
              </a:solidFill>
              <a:latin typeface="Lato"/>
              <a:cs typeface="Lato"/>
            </a:endParaRPr>
          </a:p>
        </p:txBody>
      </p:sp>
      <p:pic>
        <p:nvPicPr>
          <p:cNvPr id="27" name="Picture 26" descr="The Gatsby Benchmarks: Heart of educational reform | tmc.ac.uk">
            <a:extLst>
              <a:ext uri="{FF2B5EF4-FFF2-40B4-BE49-F238E27FC236}">
                <a16:creationId xmlns:a16="http://schemas.microsoft.com/office/drawing/2014/main" id="{B5E7F43C-C90B-FFD8-0E70-1EB2FFDBA5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465" y="14033329"/>
            <a:ext cx="1735271" cy="10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6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B74919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2700" rIns="0" bIns="0" rtlCol="0">
        <a:spAutoFit/>
      </a:bodyPr>
      <a:lstStyle>
        <a:defPPr marL="12700" algn="l">
          <a:lnSpc>
            <a:spcPct val="100000"/>
          </a:lnSpc>
          <a:spcBef>
            <a:spcPts val="100"/>
          </a:spcBef>
          <a:defRPr sz="3000" b="1" spc="-85" dirty="0" smtClean="0">
            <a:solidFill>
              <a:srgbClr val="00A8A8"/>
            </a:solidFill>
            <a:latin typeface="Lato"/>
            <a:cs typeface="Lato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aec7d0-878a-4b7d-9964-7b6f6e1206a8">
      <Terms xmlns="http://schemas.microsoft.com/office/infopath/2007/PartnerControls"/>
    </lcf76f155ced4ddcb4097134ff3c332f>
    <TaxCatchAll xmlns="7d7a6fb9-f616-487e-97f5-2b03748fd6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D3C9EA2CE5344A9EB2B656FF82C1D3" ma:contentTypeVersion="13" ma:contentTypeDescription="Create a new document." ma:contentTypeScope="" ma:versionID="4b2eed46cf2c8d3cbd18890141b908ac">
  <xsd:schema xmlns:xsd="http://www.w3.org/2001/XMLSchema" xmlns:xs="http://www.w3.org/2001/XMLSchema" xmlns:p="http://schemas.microsoft.com/office/2006/metadata/properties" xmlns:ns2="4faec7d0-878a-4b7d-9964-7b6f6e1206a8" xmlns:ns3="7d7a6fb9-f616-487e-97f5-2b03748fd6ba" targetNamespace="http://schemas.microsoft.com/office/2006/metadata/properties" ma:root="true" ma:fieldsID="03463d71d64fd166ba582e252a2fb967" ns2:_="" ns3:_="">
    <xsd:import namespace="4faec7d0-878a-4b7d-9964-7b6f6e1206a8"/>
    <xsd:import namespace="7d7a6fb9-f616-487e-97f5-2b03748fd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ec7d0-878a-4b7d-9964-7b6f6e120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394e45b-d54c-40c1-b5e8-b04077ab4b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7a6fb9-f616-487e-97f5-2b03748fd6ba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007914a-660a-4460-8447-399ef18635dd}" ma:internalName="TaxCatchAll" ma:showField="CatchAllData" ma:web="7d7a6fb9-f616-487e-97f5-2b03748fd6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5EC1FF-B9D1-46D1-BBCD-7272B9E71DFD}">
  <ds:schemaRefs>
    <ds:schemaRef ds:uri="4faec7d0-878a-4b7d-9964-7b6f6e1206a8"/>
    <ds:schemaRef ds:uri="7d7a6fb9-f616-487e-97f5-2b03748fd6b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3C33B9-1660-457B-A449-A188A5AA9B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457EDD-22B9-4691-8373-FFC0882F9FDA}">
  <ds:schemaRefs>
    <ds:schemaRef ds:uri="4faec7d0-878a-4b7d-9964-7b6f6e1206a8"/>
    <ds:schemaRef ds:uri="7d7a6fb9-f616-487e-97f5-2b03748fd6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Dillon</dc:creator>
  <cp:revision>1</cp:revision>
  <cp:lastPrinted>2024-11-25T16:32:04Z</cp:lastPrinted>
  <dcterms:created xsi:type="dcterms:W3CDTF">2020-04-16T08:53:31Z</dcterms:created>
  <dcterms:modified xsi:type="dcterms:W3CDTF">2026-01-06T11:51:31Z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2020-04-16T00:00:00Z</vt:filetime>
  </property>
  <property fmtid="{D5CDD505-2E9C-101B-9397-08002B2CF9AE}" pid="5" name="ContentTypeId">
    <vt:lpwstr>0x01010074D3C9EA2CE5344A9EB2B656FF82C1D3</vt:lpwstr>
  </property>
  <property fmtid="{D5CDD505-2E9C-101B-9397-08002B2CF9AE}" pid="6" name="MediaServiceImageTags">
    <vt:lpwstr/>
  </property>
</Properties>
</file>